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14"/>
  </p:notesMasterIdLst>
  <p:sldIdLst>
    <p:sldId id="261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5" r:id="rId10"/>
    <p:sldId id="362" r:id="rId11"/>
    <p:sldId id="364" r:id="rId12"/>
    <p:sldId id="269" r:id="rId13"/>
  </p:sldIdLst>
  <p:sldSz cx="9144000" cy="5143500" type="screen16x9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6DDAE3BF-5301-4088-943A-DDB8689F6A1C}">
          <p14:sldIdLst>
            <p14:sldId id="261"/>
          </p14:sldIdLst>
        </p14:section>
        <p14:section name="Семеноводство" id="{2BEE6EAC-ABE0-40C2-9ADF-E43AFB21C650}">
          <p14:sldIdLst>
            <p14:sldId id="271"/>
            <p14:sldId id="284"/>
            <p14:sldId id="275"/>
            <p14:sldId id="276"/>
            <p14:sldId id="277"/>
            <p14:sldId id="278"/>
          </p14:sldIdLst>
        </p14:section>
        <p14:section name="Фито" id="{54F46247-639B-47FE-9F3F-2A91B9C20595}">
          <p14:sldIdLst>
            <p14:sldId id="282"/>
            <p14:sldId id="283"/>
            <p14:sldId id="290"/>
            <p14:sldId id="288"/>
            <p14:sldId id="286"/>
          </p14:sldIdLst>
        </p14:section>
        <p14:section name="Земельный надзор" id="{F2304C9B-47BE-4F5E-A574-0B2962BA2A67}">
          <p14:sldIdLst>
            <p14:sldId id="303"/>
            <p14:sldId id="304"/>
            <p14:sldId id="305"/>
            <p14:sldId id="306"/>
            <p14:sldId id="307"/>
            <p14:sldId id="308"/>
            <p14:sldId id="310"/>
          </p14:sldIdLst>
        </p14:section>
        <p14:section name="Зерно" id="{16BB0A58-850E-4F65-8C39-60DEC7B1A0C5}">
          <p14:sldIdLst>
            <p14:sldId id="291"/>
            <p14:sldId id="294"/>
            <p14:sldId id="295"/>
            <p14:sldId id="296"/>
            <p14:sldId id="297"/>
            <p14:sldId id="298"/>
            <p14:sldId id="299"/>
          </p14:sldIdLst>
        </p14:section>
        <p14:section name="Пестициды" id="{F480A361-B4EE-425A-AEDA-CD907E633793}">
          <p14:sldIdLst>
            <p14:sldId id="292"/>
            <p14:sldId id="300"/>
            <p14:sldId id="301"/>
            <p14:sldId id="302"/>
          </p14:sldIdLst>
        </p14:section>
        <p14:section name="конец" id="{00B89F77-7B96-48AB-A9F5-6C40B8F5CE22}">
          <p14:sldIdLst>
            <p14:sldId id="309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7A37"/>
    <a:srgbClr val="139D2D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937" autoAdjust="0"/>
    <p:restoredTop sz="94595" autoAdjust="0"/>
  </p:normalViewPr>
  <p:slideViewPr>
    <p:cSldViewPr>
      <p:cViewPr varScale="1">
        <p:scale>
          <a:sx n="142" d="100"/>
          <a:sy n="142" d="100"/>
        </p:scale>
        <p:origin x="-660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8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666D1-DA97-4D31-ABEE-959D09BDB3A9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0E552-818F-43FC-9DAB-4898807C86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8536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0E552-818F-43FC-9DAB-4898807C86B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848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4321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95385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исунок 9">
            <a:extLst>
              <a:ext uri="{FF2B5EF4-FFF2-40B4-BE49-F238E27FC236}">
                <a16:creationId xmlns="" xmlns:a16="http://schemas.microsoft.com/office/drawing/2014/main" id="{F1DB2C0F-AAB6-40B8-8680-1871B79DD33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336257" y="3"/>
            <a:ext cx="4807744" cy="5143499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3552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776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2194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88497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7320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468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20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6665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8571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621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consultant.ru/link/?req=doc&amp;base=LAW&amp;n=430534&amp;dst=100050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20">
            <a:extLst>
              <a:ext uri="{FF2B5EF4-FFF2-40B4-BE49-F238E27FC236}">
                <a16:creationId xmlns="" xmlns:a16="http://schemas.microsoft.com/office/drawing/2014/main" id="{1FBFB381-328C-4790-8FB0-DCF0DC9A03AB}"/>
              </a:ext>
            </a:extLst>
          </p:cNvPr>
          <p:cNvSpPr txBox="1">
            <a:spLocks/>
          </p:cNvSpPr>
          <p:nvPr/>
        </p:nvSpPr>
        <p:spPr>
          <a:xfrm>
            <a:off x="758429" y="1930005"/>
            <a:ext cx="4831556" cy="1234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indent="0" algn="ctr" defTabSz="914400" rtl="0" eaLnBrk="1" latinLnBrk="0" hangingPunct="1">
              <a:buFontTx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Полилиния: фигура 8">
            <a:extLst>
              <a:ext uri="{FF2B5EF4-FFF2-40B4-BE49-F238E27FC236}">
                <a16:creationId xmlns="" xmlns:a16="http://schemas.microsoft.com/office/drawing/2014/main" id="{81B021BF-A146-4486-952C-321C2E738A90}"/>
              </a:ext>
            </a:extLst>
          </p:cNvPr>
          <p:cNvSpPr/>
          <p:nvPr/>
        </p:nvSpPr>
        <p:spPr>
          <a:xfrm>
            <a:off x="0" y="-7578"/>
            <a:ext cx="6934500" cy="5151078"/>
          </a:xfrm>
          <a:custGeom>
            <a:avLst/>
            <a:gdLst>
              <a:gd name="connsiteX0" fmla="*/ 0 w 9246000"/>
              <a:gd name="connsiteY0" fmla="*/ 0 h 6868103"/>
              <a:gd name="connsiteX1" fmla="*/ 6096000 w 9246000"/>
              <a:gd name="connsiteY1" fmla="*/ 0 h 6868103"/>
              <a:gd name="connsiteX2" fmla="*/ 6096000 w 9246000"/>
              <a:gd name="connsiteY2" fmla="*/ 2032 h 6868103"/>
              <a:gd name="connsiteX3" fmla="*/ 9246000 w 9246000"/>
              <a:gd name="connsiteY3" fmla="*/ 2032 h 6868103"/>
              <a:gd name="connsiteX4" fmla="*/ 6096000 w 9246000"/>
              <a:gd name="connsiteY4" fmla="*/ 6868103 h 6868103"/>
              <a:gd name="connsiteX5" fmla="*/ 0 w 9246000"/>
              <a:gd name="connsiteY5" fmla="*/ 6868103 h 686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46000" h="6868103">
                <a:moveTo>
                  <a:pt x="0" y="0"/>
                </a:moveTo>
                <a:lnTo>
                  <a:pt x="6096000" y="0"/>
                </a:lnTo>
                <a:lnTo>
                  <a:pt x="6096000" y="2032"/>
                </a:lnTo>
                <a:lnTo>
                  <a:pt x="9246000" y="2032"/>
                </a:lnTo>
                <a:lnTo>
                  <a:pt x="6096000" y="6868103"/>
                </a:lnTo>
                <a:lnTo>
                  <a:pt x="0" y="686810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08DAF865-96F5-4176-9983-A7D572FF73F1}"/>
              </a:ext>
            </a:extLst>
          </p:cNvPr>
          <p:cNvSpPr txBox="1"/>
          <p:nvPr/>
        </p:nvSpPr>
        <p:spPr>
          <a:xfrm>
            <a:off x="251520" y="945472"/>
            <a:ext cx="525658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Порча земель сельскохозяйственного назначения, в том числе связанных с оборотом побочных продуктов животноводства.</a:t>
            </a:r>
            <a:endParaRPr lang="ru-RU" sz="2600" b="1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64" y="785800"/>
            <a:ext cx="1941377" cy="217434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143636" y="3071816"/>
            <a:ext cx="270172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СЕВЕРОМОРСКОЕ МЕЖРЕГИОНАЛЬНОЕ УПРАВЛЕНИЕ ФЕДЕРАЛЬНОЙ СЛУЖБЫ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ВЕТЕРИНАРНОМУ </a:t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ФИТОСАНИТАРНОМУ НАДЗОРУ</a:t>
            </a:r>
          </a:p>
        </p:txBody>
      </p:sp>
    </p:spTree>
    <p:extLst>
      <p:ext uri="{BB962C8B-B14F-4D97-AF65-F5344CB8AC3E}">
        <p14:creationId xmlns="" xmlns:p14="http://schemas.microsoft.com/office/powerpoint/2010/main" val="263571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Прямоугольник 58"/>
          <p:cNvSpPr/>
          <p:nvPr/>
        </p:nvSpPr>
        <p:spPr>
          <a:xfrm>
            <a:off x="0" y="-1"/>
            <a:ext cx="9144000" cy="5714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Требования к использованию побочных продуктов животноводства (ППЖ)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987574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1214428"/>
            <a:ext cx="8715436" cy="5572164"/>
          </a:xfrm>
        </p:spPr>
        <p:txBody>
          <a:bodyPr>
            <a:normAutofit fontScale="92500" lnSpcReduction="10000"/>
          </a:bodyPr>
          <a:lstStyle/>
          <a:p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sz="7200" b="0" dirty="0" smtClean="0">
              <a:latin typeface="Times New Roman" pitchFamily="18" charset="0"/>
              <a:cs typeface="Times New Roman" pitchFamily="18" charset="0"/>
            </a:endParaRPr>
          </a:p>
          <a:p>
            <a:pPr indent="452438" algn="just">
              <a:lnSpc>
                <a:spcPct val="110000"/>
              </a:lnSpc>
            </a:pP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Использование и реализация побочных продуктов животноводства осуществляются на основании технических условий, утвержденных их изготовителем, определяющих характеристики побочных продуктов животноводства, способы их обработки, переработки и условия использования, методы контроля и требования к безопасности.</a:t>
            </a:r>
          </a:p>
          <a:p>
            <a:pPr indent="452438" algn="just">
              <a:lnSpc>
                <a:spcPct val="110000"/>
              </a:lnSpc>
            </a:pP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В обработанных и переработанных побочных продуктах животноводства наличие патогенных и болезнетворных микроорганизмов и паразитов не допускается. </a:t>
            </a:r>
          </a:p>
          <a:p>
            <a:pPr indent="452438" algn="just">
              <a:lnSpc>
                <a:spcPct val="110000"/>
              </a:lnSpc>
            </a:pP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Содержание токсичных элементов, пестицидов в обработанных и переработанных побочных продуктах животноводства не должно превышать нормативы, указанные в приложении к Постановлению Правительства РФ от 31.10.2022 N 1940 "Об утверждении требований к обращению побочных продуктов животноводства".</a:t>
            </a:r>
            <a:endParaRPr lang="ru-RU" sz="1900" b="0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62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471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57158" y="1214428"/>
            <a:ext cx="8329647" cy="338019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ОБРАЩАЕМ  ВНИМАНИЕ!!! </a:t>
            </a:r>
          </a:p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Возмещение ущерба причиненного почве не освобождает нарушителей от обязанности исполнить предписание.</a:t>
            </a:r>
          </a:p>
          <a:p>
            <a:pPr algn="just"/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Госдума приняла в третьем чтении закон (проект Федерального закона N 183338-8 "О внесении изменений в Кодекс Российской Федерации об административных правонарушениях" по состоянию на 18.08.2022), который вводит в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штраф за уничтожение плодородного слоя почвы, а также за порчу земель из-за нарушений в сфере обращения побочных продуктов животноводства.</a:t>
            </a:r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214296"/>
            <a:ext cx="8229600" cy="5798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ПОРЧА ЗЕМЕЛЬ</a:t>
            </a:r>
          </a:p>
          <a:p>
            <a:pPr algn="ctr"/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20">
            <a:extLst>
              <a:ext uri="{FF2B5EF4-FFF2-40B4-BE49-F238E27FC236}">
                <a16:creationId xmlns="" xmlns:a16="http://schemas.microsoft.com/office/drawing/2014/main" id="{1FBFB381-328C-4790-8FB0-DCF0DC9A03AB}"/>
              </a:ext>
            </a:extLst>
          </p:cNvPr>
          <p:cNvSpPr txBox="1">
            <a:spLocks/>
          </p:cNvSpPr>
          <p:nvPr/>
        </p:nvSpPr>
        <p:spPr>
          <a:xfrm>
            <a:off x="758429" y="1930005"/>
            <a:ext cx="4831556" cy="1234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indent="0" algn="ctr" defTabSz="914400" rtl="0" eaLnBrk="1" latinLnBrk="0" hangingPunct="1">
              <a:buFontTx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9" name="Полилиния: фигура 8">
            <a:extLst>
              <a:ext uri="{FF2B5EF4-FFF2-40B4-BE49-F238E27FC236}">
                <a16:creationId xmlns="" xmlns:a16="http://schemas.microsoft.com/office/drawing/2014/main" id="{81B021BF-A146-4486-952C-321C2E738A90}"/>
              </a:ext>
            </a:extLst>
          </p:cNvPr>
          <p:cNvSpPr/>
          <p:nvPr/>
        </p:nvSpPr>
        <p:spPr>
          <a:xfrm>
            <a:off x="0" y="-7578"/>
            <a:ext cx="6934500" cy="5151078"/>
          </a:xfrm>
          <a:custGeom>
            <a:avLst/>
            <a:gdLst>
              <a:gd name="connsiteX0" fmla="*/ 0 w 9246000"/>
              <a:gd name="connsiteY0" fmla="*/ 0 h 6868103"/>
              <a:gd name="connsiteX1" fmla="*/ 6096000 w 9246000"/>
              <a:gd name="connsiteY1" fmla="*/ 0 h 6868103"/>
              <a:gd name="connsiteX2" fmla="*/ 6096000 w 9246000"/>
              <a:gd name="connsiteY2" fmla="*/ 2032 h 6868103"/>
              <a:gd name="connsiteX3" fmla="*/ 9246000 w 9246000"/>
              <a:gd name="connsiteY3" fmla="*/ 2032 h 6868103"/>
              <a:gd name="connsiteX4" fmla="*/ 6096000 w 9246000"/>
              <a:gd name="connsiteY4" fmla="*/ 6868103 h 6868103"/>
              <a:gd name="connsiteX5" fmla="*/ 0 w 9246000"/>
              <a:gd name="connsiteY5" fmla="*/ 6868103 h 686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46000" h="6868103">
                <a:moveTo>
                  <a:pt x="0" y="0"/>
                </a:moveTo>
                <a:lnTo>
                  <a:pt x="6096000" y="0"/>
                </a:lnTo>
                <a:lnTo>
                  <a:pt x="6096000" y="2032"/>
                </a:lnTo>
                <a:lnTo>
                  <a:pt x="9246000" y="2032"/>
                </a:lnTo>
                <a:lnTo>
                  <a:pt x="6096000" y="6868103"/>
                </a:lnTo>
                <a:lnTo>
                  <a:pt x="0" y="686810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 Архангельск,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пр-т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Ломоносова, д. 206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(8182) 65-37-77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олилиния: фигура 9">
            <a:extLst>
              <a:ext uri="{FF2B5EF4-FFF2-40B4-BE49-F238E27FC236}">
                <a16:creationId xmlns="" xmlns:a16="http://schemas.microsoft.com/office/drawing/2014/main" id="{93430012-BA3A-4636-B839-750794681A1D}"/>
              </a:ext>
            </a:extLst>
          </p:cNvPr>
          <p:cNvSpPr/>
          <p:nvPr/>
        </p:nvSpPr>
        <p:spPr>
          <a:xfrm>
            <a:off x="626367" y="1619170"/>
            <a:ext cx="5835634" cy="1897580"/>
          </a:xfrm>
          <a:custGeom>
            <a:avLst/>
            <a:gdLst>
              <a:gd name="connsiteX0" fmla="*/ 0 w 7780845"/>
              <a:gd name="connsiteY0" fmla="*/ 0 h 2530106"/>
              <a:gd name="connsiteX1" fmla="*/ 7780845 w 7780845"/>
              <a:gd name="connsiteY1" fmla="*/ 0 h 2530106"/>
              <a:gd name="connsiteX2" fmla="*/ 6620089 w 7780845"/>
              <a:gd name="connsiteY2" fmla="*/ 2530106 h 2530106"/>
              <a:gd name="connsiteX3" fmla="*/ 0 w 7780845"/>
              <a:gd name="connsiteY3" fmla="*/ 2530106 h 2530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0845" h="2530106">
                <a:moveTo>
                  <a:pt x="0" y="0"/>
                </a:moveTo>
                <a:lnTo>
                  <a:pt x="7780845" y="0"/>
                </a:lnTo>
                <a:lnTo>
                  <a:pt x="6620089" y="2530106"/>
                </a:lnTo>
                <a:lnTo>
                  <a:pt x="0" y="253010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7" name="Полилиния: фигура 6">
            <a:extLst>
              <a:ext uri="{FF2B5EF4-FFF2-40B4-BE49-F238E27FC236}">
                <a16:creationId xmlns="" xmlns:a16="http://schemas.microsoft.com/office/drawing/2014/main" id="{E9811CCE-425E-421D-906F-FDB5FF116926}"/>
              </a:ext>
            </a:extLst>
          </p:cNvPr>
          <p:cNvSpPr/>
          <p:nvPr/>
        </p:nvSpPr>
        <p:spPr>
          <a:xfrm>
            <a:off x="5156007" y="3514726"/>
            <a:ext cx="433983" cy="351830"/>
          </a:xfrm>
          <a:custGeom>
            <a:avLst/>
            <a:gdLst>
              <a:gd name="connsiteX0" fmla="*/ 578644 w 578644"/>
              <a:gd name="connsiteY0" fmla="*/ 0 h 469106"/>
              <a:gd name="connsiteX1" fmla="*/ 0 w 578644"/>
              <a:gd name="connsiteY1" fmla="*/ 469106 h 469106"/>
              <a:gd name="connsiteX2" fmla="*/ 207169 w 578644"/>
              <a:gd name="connsiteY2" fmla="*/ 0 h 469106"/>
              <a:gd name="connsiteX3" fmla="*/ 578644 w 578644"/>
              <a:gd name="connsiteY3" fmla="*/ 0 h 469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8644" h="469106">
                <a:moveTo>
                  <a:pt x="578644" y="0"/>
                </a:moveTo>
                <a:lnTo>
                  <a:pt x="0" y="469106"/>
                </a:lnTo>
                <a:lnTo>
                  <a:pt x="207169" y="0"/>
                </a:lnTo>
                <a:lnTo>
                  <a:pt x="57864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="" xmlns:a16="http://schemas.microsoft.com/office/drawing/2014/main" id="{C3891D6C-164C-4F07-94B0-55B67C0190FD}"/>
              </a:ext>
            </a:extLst>
          </p:cNvPr>
          <p:cNvSpPr/>
          <p:nvPr/>
        </p:nvSpPr>
        <p:spPr>
          <a:xfrm>
            <a:off x="6158250" y="1356752"/>
            <a:ext cx="303750" cy="262421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08DAF865-96F5-4176-9983-A7D572FF73F1}"/>
              </a:ext>
            </a:extLst>
          </p:cNvPr>
          <p:cNvSpPr txBox="1"/>
          <p:nvPr/>
        </p:nvSpPr>
        <p:spPr>
          <a:xfrm>
            <a:off x="642910" y="1500180"/>
            <a:ext cx="55721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БЛАГОДАРЮ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 ВНИМАНИЕ!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826" y="714362"/>
            <a:ext cx="1941377" cy="217434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857884" y="3071816"/>
            <a:ext cx="30243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СЕВЕРОМОРСКОЕ МЕЖРЕГИОНАЛЬНОЕ УПРАВЛЕНИЕ ФЕДЕРАЛЬНОЙ СЛУЖБЫ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ВЕТЕРИНАРНОМУ </a:t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ФИТОСАНИТАРНОМУ НАДЗОРУ</a:t>
            </a:r>
          </a:p>
        </p:txBody>
      </p:sp>
    </p:spTree>
    <p:extLst>
      <p:ext uri="{BB962C8B-B14F-4D97-AF65-F5344CB8AC3E}">
        <p14:creationId xmlns="" xmlns:p14="http://schemas.microsoft.com/office/powerpoint/2010/main" val="93413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Прямоугольник 58"/>
          <p:cNvSpPr/>
          <p:nvPr/>
        </p:nvSpPr>
        <p:spPr>
          <a:xfrm>
            <a:off x="0" y="0"/>
            <a:ext cx="9144000" cy="9155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ПОЛНОМОЧИЯ РОССЕЛЬХОЗНАДЗОРА ПО ВОЗМЕЩЕНИЮ ВРЕДА ПОЧВАМ</a:t>
            </a:r>
          </a:p>
          <a:p>
            <a:pPr algn="ctr"/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987574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000114"/>
            <a:ext cx="8472518" cy="3786214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tabLst>
                <a:tab pos="450850" algn="l"/>
              </a:tabLst>
            </a:pPr>
            <a:r>
              <a:rPr lang="ru-RU" sz="2000" dirty="0" smtClean="0"/>
              <a:t>	</a:t>
            </a: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Земли сельскохозяйственного назначения выступают как основное средство производства в сельском хозяйстве, обеспечивающее промышленную безопасность Российской Федерации, в связи с чем подлежат особой охране, направленной на сохранение их площади, предотвращение развития негативных процессов, воспроизводство и повышение плодородия почв. </a:t>
            </a:r>
          </a:p>
          <a:p>
            <a:pPr algn="just">
              <a:lnSpc>
                <a:spcPct val="120000"/>
              </a:lnSpc>
              <a:tabLst>
                <a:tab pos="450850" algn="l"/>
              </a:tabLst>
            </a:pP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	Предметом государственного земельного надзора, осуществляемого </a:t>
            </a:r>
            <a:r>
              <a:rPr lang="ru-RU" sz="1900" b="0" dirty="0" err="1" smtClean="0">
                <a:latin typeface="Times New Roman" pitchFamily="18" charset="0"/>
                <a:cs typeface="Times New Roman" pitchFamily="18" charset="0"/>
              </a:rPr>
              <a:t>Россельхознадзором</a:t>
            </a: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 и его территориальными управлениями является,  в том числе, соблюдение собственниками и лицами, не являющимися собственниками земельных участков следующих обязательных требований:</a:t>
            </a:r>
          </a:p>
          <a:p>
            <a:pPr lvl="0" algn="just">
              <a:lnSpc>
                <a:spcPct val="120000"/>
              </a:lnSpc>
              <a:tabLst>
                <a:tab pos="450850" algn="l"/>
              </a:tabLst>
            </a:pP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	не допускать загрязнение, истощение, деградацию, порчу, уничтожение земель и почв и иное негативное воздействие на земли и почвы (</a:t>
            </a:r>
            <a:r>
              <a:rPr lang="ru-RU" sz="1900" b="0" dirty="0" err="1" smtClean="0">
                <a:latin typeface="Times New Roman" pitchFamily="18" charset="0"/>
                <a:cs typeface="Times New Roman" pitchFamily="18" charset="0"/>
              </a:rPr>
              <a:t>абз</a:t>
            </a: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. 8 ст. 42 Земельного кодекса РФ)</a:t>
            </a:r>
          </a:p>
          <a:p>
            <a:pPr algn="just">
              <a:lnSpc>
                <a:spcPct val="120000"/>
              </a:lnSpc>
              <a:tabLst>
                <a:tab pos="450850" algn="l"/>
              </a:tabLst>
            </a:pP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	соблюдать запрет сброса отходов производства и потребления, в том числе радиоактивных отходов, на почву (</a:t>
            </a:r>
            <a:r>
              <a:rPr lang="ru-RU" sz="1900" b="0" dirty="0" err="1" smtClean="0">
                <a:latin typeface="Times New Roman" pitchFamily="18" charset="0"/>
                <a:cs typeface="Times New Roman" pitchFamily="18" charset="0"/>
              </a:rPr>
              <a:t>абз</a:t>
            </a: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. 1 п.2 ст.51 Федерального закона от 10.01.2002 № 7-ФЗ «Об охране окружающей среды»).</a:t>
            </a:r>
            <a:endParaRPr lang="ru-RU" sz="19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471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Прямоугольник 58"/>
          <p:cNvSpPr/>
          <p:nvPr/>
        </p:nvSpPr>
        <p:spPr>
          <a:xfrm>
            <a:off x="0" y="-1"/>
            <a:ext cx="9144000" cy="4286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АДМИНИСТРАТИВНАЯ ОТВЕТСТВЕННОСТЬ</a:t>
            </a:r>
          </a:p>
          <a:p>
            <a:pPr algn="ctr"/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987574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28596" y="1500180"/>
            <a:ext cx="8472518" cy="464347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Статья 8.6.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РФ - Порча земель: </a:t>
            </a:r>
          </a:p>
          <a:p>
            <a:pPr algn="just">
              <a:tabLst>
                <a:tab pos="450850" algn="l"/>
              </a:tabLst>
            </a:pP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	часть 1 - Самовольное снятие или перемещение плодородного слоя почвы, влечет наложение административного штрафа:  на граждан в размере от одной тысячи до трех тысяч рублей; на должностных лиц - от пяти тысяч до десяти тысяч рублей; на юридических лиц - от тридцати тысяч до пятидесяти тысяч рублей.</a:t>
            </a:r>
          </a:p>
          <a:p>
            <a:pPr algn="just">
              <a:tabLst>
                <a:tab pos="450850" algn="l"/>
              </a:tabLst>
            </a:pP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	часть 2 - Уничтожение плодородного слоя почвы, а равно порча земель в результате нарушения правил обращения с пестицидами и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агрохимикатами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или иными опасными для здоровья людей и окружающей среды веществами и отходами производства и потребления, влечет наложение административного штрафа на граждан в размере от трех тысяч до пяти тысяч рублей;  на должностных лиц - от десяти тысяч до тридцати тысяч рублей; на лиц, осуществляющих предпринимательскую деятельность без образования юридического лица, - от двадцати тысяч до сорока тысяч рублей или административное приостановление деятельности на срок до девяноста суток; на юридических лиц - от сорока тысяч до восьмидесяти тысяч рублей или административное приостановление деятельности на срок до девяноста суток.</a:t>
            </a:r>
          </a:p>
          <a:p>
            <a:pPr algn="just">
              <a:tabLst>
                <a:tab pos="450850" algn="l"/>
              </a:tabLst>
            </a:pP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	В соответствии с ч. 2 ст. 8.7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РФ невыполнение указанных обязательных требований по улучшению, защите земель и охране почв от ветровой, водной эрозии и предотвращению других процессов и иного негативного воздействия на окружающую среду, ухудшающих качественное состояние земель,  влечет наложение административного штрафа: на граждан в размере от двадцати тысяч до пятидесяти тысяч рублей; на должностных лиц - от пятидесяти тысяч до ста тысяч рублей; на юридических лиц - от четырехсот тысяч до семисот тысяч рублей.</a:t>
            </a:r>
          </a:p>
          <a:p>
            <a:pPr>
              <a:lnSpc>
                <a:spcPct val="120000"/>
              </a:lnSpc>
            </a:pP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471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Прямоугольник 58"/>
          <p:cNvSpPr/>
          <p:nvPr/>
        </p:nvSpPr>
        <p:spPr>
          <a:xfrm>
            <a:off x="0" y="-1"/>
            <a:ext cx="9144000" cy="9155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ПОРЧА ЗЕМЕЛЬ</a:t>
            </a:r>
          </a:p>
          <a:p>
            <a:pPr algn="ctr"/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987574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1000114"/>
            <a:ext cx="8472518" cy="392909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tabLst>
                <a:tab pos="538163" algn="l"/>
              </a:tabLst>
            </a:pPr>
            <a:r>
              <a:rPr lang="ru-RU" sz="5400" b="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800" b="0" dirty="0" smtClean="0">
                <a:latin typeface="Times New Roman" pitchFamily="18" charset="0"/>
                <a:cs typeface="Times New Roman" pitchFamily="18" charset="0"/>
              </a:rPr>
              <a:t>В соответствии с частью 2 статьи 74 Земельного кодекса РФ привлечение лица, виновного в совершении земельных правонарушений, к уголовной или административной ответственности не освобождает его от обязанности устранить допущенные земельные правонарушения и возместить причиненный ими вред.</a:t>
            </a:r>
          </a:p>
          <a:p>
            <a:pPr algn="just">
              <a:lnSpc>
                <a:spcPct val="120000"/>
              </a:lnSpc>
              <a:tabLst>
                <a:tab pos="538163" algn="l"/>
              </a:tabLst>
            </a:pPr>
            <a:r>
              <a:rPr lang="ru-RU" sz="6800" b="0" dirty="0" smtClean="0">
                <a:latin typeface="Times New Roman" pitchFamily="18" charset="0"/>
                <a:cs typeface="Times New Roman" pitchFamily="18" charset="0"/>
              </a:rPr>
              <a:t>	Самыми распространенными нарушениями связанными с причинением вреда почвам являются:</a:t>
            </a:r>
          </a:p>
          <a:p>
            <a:pPr lvl="0" algn="just">
              <a:lnSpc>
                <a:spcPct val="120000"/>
              </a:lnSpc>
            </a:pPr>
            <a:r>
              <a:rPr lang="ru-RU" sz="6800" b="0" dirty="0" smtClean="0">
                <a:latin typeface="Times New Roman" pitchFamily="18" charset="0"/>
                <a:cs typeface="Times New Roman" pitchFamily="18" charset="0"/>
              </a:rPr>
              <a:t> 	- складирование искусственных покрытий и (или) объектов,  перекрывающих плодородной слой почвы (круглый лес, строительные материалы и др.); </a:t>
            </a:r>
          </a:p>
          <a:p>
            <a:pPr lvl="0" algn="just">
              <a:lnSpc>
                <a:spcPct val="120000"/>
              </a:lnSpc>
            </a:pPr>
            <a:r>
              <a:rPr lang="ru-RU" sz="6800" b="0" dirty="0" smtClean="0">
                <a:latin typeface="Times New Roman" pitchFamily="18" charset="0"/>
                <a:cs typeface="Times New Roman" pitchFamily="18" charset="0"/>
              </a:rPr>
              <a:t>	- сброс отходов производства и потребления на почву, (строительный мусор, опилки, навоз), при этом отходы производства и потребления определяются в соответствии с Федеральным классификационным каталогом отходов, утвержден приказом </a:t>
            </a:r>
            <a:r>
              <a:rPr lang="ru-RU" sz="6800" b="0" dirty="0" err="1" smtClean="0">
                <a:latin typeface="Times New Roman" pitchFamily="18" charset="0"/>
                <a:cs typeface="Times New Roman" pitchFamily="18" charset="0"/>
              </a:rPr>
              <a:t>Росприроднадзора</a:t>
            </a:r>
            <a:r>
              <a:rPr lang="ru-RU" sz="6800" b="0" dirty="0" smtClean="0">
                <a:latin typeface="Times New Roman" pitchFamily="18" charset="0"/>
                <a:cs typeface="Times New Roman" pitchFamily="18" charset="0"/>
              </a:rPr>
              <a:t> от 22.05.2017 № 242.  </a:t>
            </a:r>
          </a:p>
          <a:p>
            <a:pPr lvl="0" algn="just">
              <a:lnSpc>
                <a:spcPct val="120000"/>
              </a:lnSpc>
            </a:pPr>
            <a:r>
              <a:rPr lang="ru-RU" sz="6800" b="0" dirty="0" smtClean="0">
                <a:latin typeface="Times New Roman" pitchFamily="18" charset="0"/>
                <a:cs typeface="Times New Roman" pitchFamily="18" charset="0"/>
              </a:rPr>
              <a:t>	- снятие и перемещение плодородного слоя почвы.</a:t>
            </a:r>
          </a:p>
          <a:p>
            <a:pPr>
              <a:lnSpc>
                <a:spcPct val="120000"/>
              </a:lnSpc>
            </a:pP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471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Прямоугольник 58"/>
          <p:cNvSpPr/>
          <p:nvPr/>
        </p:nvSpPr>
        <p:spPr>
          <a:xfrm>
            <a:off x="0" y="0"/>
            <a:ext cx="9144000" cy="9155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ПОРЧА ЗЕМЕЛЬ</a:t>
            </a:r>
          </a:p>
          <a:p>
            <a:pPr algn="ctr"/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987574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1000114"/>
            <a:ext cx="8472518" cy="3929090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ru-RU" sz="5400" b="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200" b="0" dirty="0" smtClean="0">
                <a:latin typeface="Times New Roman" pitchFamily="18" charset="0"/>
                <a:cs typeface="Times New Roman" pitchFamily="18" charset="0"/>
              </a:rPr>
              <a:t>В соответствии со статьей 78 Федерального закона от 10.01.2002 №7-ФЗ «Об охране окружающей среды» определение размера вреда окружающей среде, осуществляется:</a:t>
            </a:r>
          </a:p>
          <a:p>
            <a:pPr algn="just"/>
            <a:r>
              <a:rPr lang="ru-RU" sz="6200" b="0" dirty="0" smtClean="0">
                <a:latin typeface="Times New Roman" pitchFamily="18" charset="0"/>
                <a:cs typeface="Times New Roman" pitchFamily="18" charset="0"/>
              </a:rPr>
              <a:t>	- исходя из фактических затрат на восстановление нарушенного состояния окружающей среды, с учетом понесенных убытков, в том числе упущенной выгоды, а также в соответствии с проектами </a:t>
            </a:r>
            <a:r>
              <a:rPr lang="ru-RU" sz="6200" b="0" dirty="0" err="1" smtClean="0">
                <a:latin typeface="Times New Roman" pitchFamily="18" charset="0"/>
                <a:cs typeface="Times New Roman" pitchFamily="18" charset="0"/>
              </a:rPr>
              <a:t>рекультивационных</a:t>
            </a:r>
            <a:r>
              <a:rPr lang="ru-RU" sz="6200" b="0" dirty="0" smtClean="0">
                <a:latin typeface="Times New Roman" pitchFamily="18" charset="0"/>
                <a:cs typeface="Times New Roman" pitchFamily="18" charset="0"/>
              </a:rPr>
              <a:t> и иных восстановительных работ. </a:t>
            </a:r>
          </a:p>
          <a:p>
            <a:pPr algn="just"/>
            <a:r>
              <a:rPr lang="ru-RU" sz="6200" b="0" dirty="0" smtClean="0">
                <a:latin typeface="Times New Roman" pitchFamily="18" charset="0"/>
                <a:cs typeface="Times New Roman" pitchFamily="18" charset="0"/>
              </a:rPr>
              <a:t>	- при их отсутствии в соответствии с таксами и методиками исчисления размера вреда окружающей среде, утвержденными органами исполнительной власти, осуществляющими государственное управление в области охраны окружающей среды.</a:t>
            </a:r>
          </a:p>
          <a:p>
            <a:pPr algn="just">
              <a:lnSpc>
                <a:spcPct val="120000"/>
              </a:lnSpc>
            </a:pPr>
            <a:endParaRPr lang="ru-RU" sz="62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471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Прямоугольник 58"/>
          <p:cNvSpPr/>
          <p:nvPr/>
        </p:nvSpPr>
        <p:spPr>
          <a:xfrm>
            <a:off x="0" y="-1"/>
            <a:ext cx="9144000" cy="5714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ПОРЧА ЗЕМЕЛЬ</a:t>
            </a:r>
          </a:p>
          <a:p>
            <a:pPr algn="ctr"/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987574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14282" y="1000114"/>
            <a:ext cx="8715436" cy="442915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	Методика исчисления размера вреда, причиненного почвам как объекту охраны окружающей среды, утверждена Приказом Минприроды России от 08.07.2010 № 238.</a:t>
            </a:r>
          </a:p>
          <a:p>
            <a:pPr algn="ctr"/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Расчет осуществляется по формуле:</a:t>
            </a:r>
          </a:p>
          <a:p>
            <a:pPr algn="ctr"/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УЩ = </a:t>
            </a:r>
            <a:r>
              <a:rPr lang="ru-RU" sz="7200" b="0" dirty="0" err="1" smtClean="0">
                <a:latin typeface="Times New Roman" pitchFamily="18" charset="0"/>
                <a:cs typeface="Times New Roman" pitchFamily="18" charset="0"/>
              </a:rPr>
              <a:t>УЩзагр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7200" b="0" dirty="0" err="1" smtClean="0">
                <a:latin typeface="Times New Roman" pitchFamily="18" charset="0"/>
                <a:cs typeface="Times New Roman" pitchFamily="18" charset="0"/>
              </a:rPr>
              <a:t>УЩотх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7200" b="0" dirty="0" err="1" smtClean="0">
                <a:latin typeface="Times New Roman" pitchFamily="18" charset="0"/>
                <a:cs typeface="Times New Roman" pitchFamily="18" charset="0"/>
              </a:rPr>
              <a:t>УЩперекр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7200" b="0" dirty="0" err="1" smtClean="0">
                <a:latin typeface="Times New Roman" pitchFamily="18" charset="0"/>
                <a:cs typeface="Times New Roman" pitchFamily="18" charset="0"/>
              </a:rPr>
              <a:t>УЩсн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7200" b="0" dirty="0" err="1" smtClean="0">
                <a:latin typeface="Times New Roman" pitchFamily="18" charset="0"/>
                <a:cs typeface="Times New Roman" pitchFamily="18" charset="0"/>
              </a:rPr>
              <a:t>УЩуничт</a:t>
            </a:r>
            <a:endParaRPr lang="ru-RU" sz="72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где:</a:t>
            </a:r>
          </a:p>
          <a:p>
            <a:pPr algn="just"/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УЩ - общий размер вреда, причиненного почвам;</a:t>
            </a:r>
          </a:p>
          <a:p>
            <a:pPr algn="just"/>
            <a:r>
              <a:rPr lang="ru-RU" sz="6000" b="0" dirty="0" err="1" smtClean="0">
                <a:latin typeface="Times New Roman" pitchFamily="18" charset="0"/>
                <a:cs typeface="Times New Roman" pitchFamily="18" charset="0"/>
              </a:rPr>
              <a:t>УЩзагр</a:t>
            </a:r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 - размер вреда в результате загрязнения почв, возникшего при поступлении в почву загрязняющих веществ, приводящего к несоблюдению нормативов качества окружающей среды для почв, включая нормативы предельно допустимых концентраций (ПДК) и ориентировочно допустимых концентраций (ОДК) химических веществ в почве;</a:t>
            </a:r>
          </a:p>
          <a:p>
            <a:pPr algn="just"/>
            <a:r>
              <a:rPr lang="ru-RU" sz="6000" b="0" dirty="0" err="1" smtClean="0">
                <a:latin typeface="Times New Roman" pitchFamily="18" charset="0"/>
                <a:cs typeface="Times New Roman" pitchFamily="18" charset="0"/>
              </a:rPr>
              <a:t>УЩотх</a:t>
            </a:r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 - размер вреда в результате порчи почв при их захламлении, возникшего при складировании на поверхности почвы или в почвенной толще отходов производства и потребления;</a:t>
            </a:r>
          </a:p>
          <a:p>
            <a:pPr algn="just"/>
            <a:r>
              <a:rPr lang="ru-RU" sz="6000" b="0" dirty="0" err="1" smtClean="0">
                <a:latin typeface="Times New Roman" pitchFamily="18" charset="0"/>
                <a:cs typeface="Times New Roman" pitchFamily="18" charset="0"/>
              </a:rPr>
              <a:t>УЩперекр</a:t>
            </a:r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 - размер вреда в результате порчи почвы при перекрытии ее поверхности, возникшего при перекрытии искусственными покрытиями и (или) объектами (в том числе линейными объектами и местами несанкционированного размещения отходов производства и потребления);</a:t>
            </a:r>
          </a:p>
          <a:p>
            <a:pPr algn="just"/>
            <a:r>
              <a:rPr lang="ru-RU" sz="6000" b="0" dirty="0" err="1" smtClean="0">
                <a:latin typeface="Times New Roman" pitchFamily="18" charset="0"/>
                <a:cs typeface="Times New Roman" pitchFamily="18" charset="0"/>
              </a:rPr>
              <a:t>УЩсн</a:t>
            </a:r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 - размер вреда в результате порчи почв при снятии и (или) перемещении плодородного слоя почвы;</a:t>
            </a:r>
          </a:p>
          <a:p>
            <a:pPr algn="just"/>
            <a:r>
              <a:rPr lang="ru-RU" sz="6000" b="0" dirty="0" err="1" smtClean="0">
                <a:latin typeface="Times New Roman" pitchFamily="18" charset="0"/>
                <a:cs typeface="Times New Roman" pitchFamily="18" charset="0"/>
              </a:rPr>
              <a:t>УЩуничт</a:t>
            </a:r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 - размер вреда в результате уничтожения (полного разрушения) плодородного слоя почвы.</a:t>
            </a:r>
          </a:p>
          <a:p>
            <a:pPr algn="just"/>
            <a:endParaRPr lang="ru-RU" sz="62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471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Прямоугольник 58"/>
          <p:cNvSpPr/>
          <p:nvPr/>
        </p:nvSpPr>
        <p:spPr>
          <a:xfrm>
            <a:off x="0" y="-1"/>
            <a:ext cx="9144000" cy="5714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ПРИМЕР РАСЧЕТА ВРЕДА</a:t>
            </a:r>
          </a:p>
          <a:p>
            <a:pPr algn="ctr"/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987574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571486"/>
            <a:ext cx="8715436" cy="4929222"/>
          </a:xfrm>
        </p:spPr>
        <p:txBody>
          <a:bodyPr>
            <a:normAutofit fontScale="25000" lnSpcReduction="20000"/>
          </a:bodyPr>
          <a:lstStyle/>
          <a:p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sz="72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Пример расчета вреда, причиненного почве в результате перекрытия ее поверхности, при условии, что иные нарушения на данном земельном участке отсутствуют:</a:t>
            </a:r>
          </a:p>
          <a:p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В соответствии с пунктом 10 Методики расчет осуществляется по формуле: </a:t>
            </a:r>
          </a:p>
          <a:p>
            <a:pPr algn="ctr"/>
            <a:r>
              <a:rPr lang="ru-RU" sz="7200" b="0" dirty="0" err="1" smtClean="0">
                <a:latin typeface="Times New Roman" pitchFamily="18" charset="0"/>
                <a:cs typeface="Times New Roman" pitchFamily="18" charset="0"/>
              </a:rPr>
              <a:t>УЩперекр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 = S </a:t>
            </a:r>
            <a:r>
              <a:rPr lang="ru-RU" sz="7200" b="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0" dirty="0" err="1" smtClean="0">
                <a:latin typeface="Times New Roman" pitchFamily="18" charset="0"/>
                <a:cs typeface="Times New Roman" pitchFamily="18" charset="0"/>
              </a:rPr>
              <a:t>Кr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0" dirty="0" err="1" smtClean="0">
                <a:latin typeface="Times New Roman" pitchFamily="18" charset="0"/>
                <a:cs typeface="Times New Roman" pitchFamily="18" charset="0"/>
              </a:rPr>
              <a:t>Кисп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0" dirty="0" err="1" smtClean="0">
                <a:latin typeface="Times New Roman" pitchFamily="18" charset="0"/>
                <a:cs typeface="Times New Roman" pitchFamily="18" charset="0"/>
              </a:rPr>
              <a:t>Тх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0" dirty="0" err="1" smtClean="0">
                <a:latin typeface="Times New Roman" pitchFamily="18" charset="0"/>
                <a:cs typeface="Times New Roman" pitchFamily="18" charset="0"/>
              </a:rPr>
              <a:t>Кмпс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где:</a:t>
            </a:r>
          </a:p>
          <a:p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УЩ </a:t>
            </a:r>
            <a:r>
              <a:rPr lang="ru-RU" sz="7200" b="0" dirty="0" err="1" smtClean="0">
                <a:latin typeface="Times New Roman" pitchFamily="18" charset="0"/>
                <a:cs typeface="Times New Roman" pitchFamily="18" charset="0"/>
              </a:rPr>
              <a:t>перекр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 - размер вреда (руб.);</a:t>
            </a:r>
          </a:p>
          <a:p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S - площадь участка, на котором обнаружена порча почв (кв.м);</a:t>
            </a:r>
          </a:p>
          <a:p>
            <a:r>
              <a:rPr lang="ru-RU" sz="7200" b="0" dirty="0" err="1" smtClean="0">
                <a:latin typeface="Times New Roman" pitchFamily="18" charset="0"/>
                <a:cs typeface="Times New Roman" pitchFamily="18" charset="0"/>
              </a:rPr>
              <a:t>Kr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 - показатель, учитывающий глубину загрязнения, порчи почв;</a:t>
            </a:r>
          </a:p>
          <a:p>
            <a:pPr algn="just"/>
            <a:r>
              <a:rPr lang="ru-RU" sz="7200" b="0" dirty="0" err="1" smtClean="0">
                <a:latin typeface="Times New Roman" pitchFamily="18" charset="0"/>
                <a:cs typeface="Times New Roman" pitchFamily="18" charset="0"/>
              </a:rPr>
              <a:t>Kисп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 - показатель, учитывающий категорию земель и вид разрешенного использования земельного участка;</a:t>
            </a:r>
          </a:p>
          <a:p>
            <a:pPr algn="just"/>
            <a:r>
              <a:rPr lang="ru-RU" sz="7200" b="0" dirty="0" err="1" smtClean="0">
                <a:latin typeface="Times New Roman" pitchFamily="18" charset="0"/>
                <a:cs typeface="Times New Roman" pitchFamily="18" charset="0"/>
              </a:rPr>
              <a:t>Тх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 - такса для исчисления размера вреда, причиненного почвам как объекту охраны окружающей среды;</a:t>
            </a:r>
          </a:p>
          <a:p>
            <a:pPr algn="just"/>
            <a:r>
              <a:rPr lang="ru-RU" sz="7200" b="0" dirty="0" err="1" smtClean="0">
                <a:latin typeface="Times New Roman" pitchFamily="18" charset="0"/>
                <a:cs typeface="Times New Roman" pitchFamily="18" charset="0"/>
              </a:rPr>
              <a:t>Кмпс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 - показатель, учитывающий мощность плодородного слоя почвы. </a:t>
            </a:r>
          </a:p>
          <a:p>
            <a:r>
              <a:rPr lang="ru-RU" sz="6600" dirty="0" smtClean="0"/>
              <a:t> </a:t>
            </a:r>
          </a:p>
          <a:p>
            <a:pPr algn="ctr"/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7200" b="0" dirty="0" err="1" smtClean="0">
                <a:latin typeface="Times New Roman" pitchFamily="18" charset="0"/>
                <a:cs typeface="Times New Roman" pitchFamily="18" charset="0"/>
              </a:rPr>
              <a:t>УЩперекр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 = 10000 кв.м </a:t>
            </a:r>
            <a:r>
              <a:rPr lang="en-US" sz="7200" b="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 0,5 </a:t>
            </a:r>
            <a:r>
              <a:rPr lang="en-US" sz="7200" b="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 1,6 </a:t>
            </a:r>
            <a:r>
              <a:rPr lang="en-US" sz="7200" b="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 500 руб./кв.м </a:t>
            </a:r>
            <a:r>
              <a:rPr lang="en-US" sz="7200" b="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 1 = 4000000 руб.</a:t>
            </a:r>
          </a:p>
          <a:p>
            <a:pPr algn="just"/>
            <a:endParaRPr lang="ru-RU" sz="62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471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Прямоугольник 58"/>
          <p:cNvSpPr/>
          <p:nvPr/>
        </p:nvSpPr>
        <p:spPr>
          <a:xfrm>
            <a:off x="0" y="-1"/>
            <a:ext cx="9144000" cy="5714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ПОРЧА ЗЕМЕЛЬ</a:t>
            </a:r>
          </a:p>
          <a:p>
            <a:pPr algn="ctr"/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987574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1000114"/>
            <a:ext cx="8715436" cy="3429024"/>
          </a:xfrm>
        </p:spPr>
        <p:txBody>
          <a:bodyPr>
            <a:normAutofit fontScale="32500" lnSpcReduction="20000"/>
          </a:bodyPr>
          <a:lstStyle/>
          <a:p>
            <a:pPr algn="just"/>
            <a:endParaRPr lang="ru-RU" sz="40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40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4200" b="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5500" b="0" dirty="0" smtClean="0">
                <a:latin typeface="Times New Roman" pitchFamily="18" charset="0"/>
                <a:cs typeface="Times New Roman" pitchFamily="18" charset="0"/>
              </a:rPr>
              <a:t>Таким образом можно сделать вывод: размер причиненного ущерба зависит от нарушенной площади земельного участка, мощности плодородного слоя почвы, категории земель и вида разрешенного использования земельного участка.</a:t>
            </a:r>
          </a:p>
          <a:p>
            <a:pPr algn="just"/>
            <a:endParaRPr lang="ru-RU" sz="55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55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5500" b="0" dirty="0" smtClean="0">
                <a:latin typeface="Times New Roman" pitchFamily="18" charset="0"/>
                <a:cs typeface="Times New Roman" pitchFamily="18" charset="0"/>
              </a:rPr>
              <a:t>	1 марта 2023 г. вступил в силу закон, который позволяет сельхозпроизводителям использовать навоз в сельскохозяйственном производстве.</a:t>
            </a:r>
          </a:p>
          <a:p>
            <a:pPr algn="just"/>
            <a:r>
              <a:rPr lang="ru-RU" sz="5500" b="0" dirty="0" smtClean="0">
                <a:latin typeface="Times New Roman" pitchFamily="18" charset="0"/>
                <a:cs typeface="Times New Roman" pitchFamily="18" charset="0"/>
              </a:rPr>
              <a:t>	После вступления в силу закона продукты жизнедеятельности животных считаются отходами только в случае нарушений требований, предъявляемым к таким продуктам в рамках государственного контроля.</a:t>
            </a:r>
          </a:p>
          <a:p>
            <a:pPr algn="just"/>
            <a:endParaRPr lang="ru-RU" sz="40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40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471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Прямоугольник 58"/>
          <p:cNvSpPr/>
          <p:nvPr/>
        </p:nvSpPr>
        <p:spPr>
          <a:xfrm>
            <a:off x="0" y="-1"/>
            <a:ext cx="9144000" cy="5714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Требования к использованию побочных продуктов животноводства (ППЖ)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987574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42844" y="642924"/>
            <a:ext cx="8715436" cy="4929222"/>
          </a:xfrm>
        </p:spPr>
        <p:txBody>
          <a:bodyPr>
            <a:normAutofit fontScale="25000" lnSpcReduction="20000"/>
          </a:bodyPr>
          <a:lstStyle/>
          <a:p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sz="7200" b="0" dirty="0" smtClean="0">
              <a:latin typeface="Times New Roman" pitchFamily="18" charset="0"/>
              <a:cs typeface="Times New Roman" pitchFamily="18" charset="0"/>
            </a:endParaRPr>
          </a:p>
          <a:p>
            <a:pPr indent="452438" algn="just"/>
            <a:endParaRPr lang="ru-RU" sz="7200" b="0" dirty="0" smtClean="0">
              <a:latin typeface="Times New Roman" pitchFamily="18" charset="0"/>
              <a:cs typeface="Times New Roman" pitchFamily="18" charset="0"/>
            </a:endParaRPr>
          </a:p>
          <a:p>
            <a:pPr indent="452438" algn="just"/>
            <a:endParaRPr lang="ru-RU" sz="7200" b="0" dirty="0" smtClean="0">
              <a:latin typeface="Times New Roman" pitchFamily="18" charset="0"/>
              <a:cs typeface="Times New Roman" pitchFamily="18" charset="0"/>
            </a:endParaRPr>
          </a:p>
          <a:p>
            <a:pPr indent="452438" algn="just"/>
            <a:endParaRPr lang="ru-RU" sz="7200" b="0" dirty="0" smtClean="0">
              <a:latin typeface="Times New Roman" pitchFamily="18" charset="0"/>
              <a:cs typeface="Times New Roman" pitchFamily="18" charset="0"/>
            </a:endParaRPr>
          </a:p>
          <a:p>
            <a:pPr indent="452438" algn="just"/>
            <a:endParaRPr lang="ru-RU" sz="7200" b="0" dirty="0" smtClean="0">
              <a:latin typeface="Times New Roman" pitchFamily="18" charset="0"/>
              <a:cs typeface="Times New Roman" pitchFamily="18" charset="0"/>
            </a:endParaRPr>
          </a:p>
          <a:p>
            <a:pPr indent="452438" algn="just"/>
            <a:endParaRPr lang="ru-RU" sz="7200" b="0" dirty="0" smtClean="0">
              <a:latin typeface="Times New Roman" pitchFamily="18" charset="0"/>
              <a:cs typeface="Times New Roman" pitchFamily="18" charset="0"/>
            </a:endParaRPr>
          </a:p>
          <a:p>
            <a:pPr indent="452438" algn="just"/>
            <a:endParaRPr lang="ru-RU" sz="7200" b="0" dirty="0" smtClean="0">
              <a:latin typeface="Times New Roman" pitchFamily="18" charset="0"/>
              <a:cs typeface="Times New Roman" pitchFamily="18" charset="0"/>
            </a:endParaRPr>
          </a:p>
          <a:p>
            <a:pPr indent="452438" algn="just"/>
            <a:endParaRPr lang="ru-RU" sz="7200" b="0" dirty="0" smtClean="0">
              <a:latin typeface="Times New Roman" pitchFamily="18" charset="0"/>
              <a:cs typeface="Times New Roman" pitchFamily="18" charset="0"/>
            </a:endParaRPr>
          </a:p>
          <a:p>
            <a:pPr indent="452438" algn="just"/>
            <a:endParaRPr lang="ru-RU" sz="7200" b="0" dirty="0" smtClean="0">
              <a:latin typeface="Times New Roman" pitchFamily="18" charset="0"/>
              <a:cs typeface="Times New Roman" pitchFamily="18" charset="0"/>
            </a:endParaRPr>
          </a:p>
          <a:p>
            <a:pPr indent="452438" algn="just"/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использование необработанных, </a:t>
            </a:r>
            <a:r>
              <a:rPr lang="ru-RU" sz="6000" b="0" dirty="0" err="1" smtClean="0">
                <a:latin typeface="Times New Roman" pitchFamily="18" charset="0"/>
                <a:cs typeface="Times New Roman" pitchFamily="18" charset="0"/>
              </a:rPr>
              <a:t>непереработанных</a:t>
            </a:r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 побочных продуктов животноводства не допускается.</a:t>
            </a:r>
          </a:p>
          <a:p>
            <a:pPr indent="452438" algn="just"/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- использование побочных продуктов животноводства не должно приводить к истощению, деградации, порче, уничтожению земель и почв и к иному негативному воздействию на земли и почвы.</a:t>
            </a:r>
          </a:p>
          <a:p>
            <a:pPr indent="452438" algn="just"/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- внесение побочных продуктов животноводства в почву земель сельскохозяйственного назначения должно осуществляться на расстоянии не менее 300 метров от границ жилой застройки.</a:t>
            </a:r>
          </a:p>
          <a:p>
            <a:pPr indent="452438" algn="just"/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- объемы и периодичность внесения побочных продуктов животноводства в почву земель сельскохозяйственного назначения должны исключать смыв питательных веществ в подземные и поверхностные водные объекты.</a:t>
            </a:r>
          </a:p>
          <a:p>
            <a:pPr indent="452438" algn="just"/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- допускается внесение обработанных и переработанных побочных продуктов животноводства в почву земель сельскохозяйственного назначения при высоте снежного покрова 20 сантиметров и менее при условии исключения смыва питательных веществ в подземные и поверхностные водные объекты.</a:t>
            </a:r>
          </a:p>
          <a:p>
            <a:pPr indent="452438" algn="just">
              <a:buFontTx/>
              <a:buChar char="-"/>
            </a:pPr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побочные </a:t>
            </a:r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продукты животноводства вносятся в почву земель сельскохозяйственного назначения, относящихся к сельскохозяйственным угодьям, посредством равномерного внесения по площади указанных земель</a:t>
            </a:r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2438" algn="just">
              <a:buFontTx/>
              <a:buChar char="-"/>
            </a:pPr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и реализация побочных продуктов животноводства осуществляются на основании технических условий, утвержденных их изготовителем, определяющих характеристики побочных продуктов животноводства, способы их обработки, переработки и условия использования, методы контроля и требования к </a:t>
            </a:r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безопасности.</a:t>
            </a:r>
            <a:endParaRPr lang="ru-RU" sz="6000" b="0" dirty="0" smtClean="0">
              <a:latin typeface="Times New Roman" pitchFamily="18" charset="0"/>
              <a:cs typeface="Times New Roman" pitchFamily="18" charset="0"/>
            </a:endParaRPr>
          </a:p>
          <a:p>
            <a:pPr indent="452438" algn="just"/>
            <a:endParaRPr lang="ru-RU" sz="72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62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471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2F2B20"/>
      </a:dk1>
      <a:lt1>
        <a:srgbClr val="FFFFFF"/>
      </a:lt1>
      <a:dk2>
        <a:srgbClr val="005828"/>
      </a:dk2>
      <a:lt2>
        <a:srgbClr val="FFFFFF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3667</TotalTime>
  <Words>165</Words>
  <Application>Microsoft Office PowerPoint</Application>
  <PresentationFormat>Экран (16:9)</PresentationFormat>
  <Paragraphs>126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ПОРЧА ЗЕМЕЛЬ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норм Федерального закона от 3</dc:title>
  <dc:creator>Наталья Дмитриевна Латынцева</dc:creator>
  <cp:lastModifiedBy>Admin</cp:lastModifiedBy>
  <cp:revision>315</cp:revision>
  <cp:lastPrinted>2021-07-07T09:54:31Z</cp:lastPrinted>
  <dcterms:created xsi:type="dcterms:W3CDTF">2021-05-28T13:18:04Z</dcterms:created>
  <dcterms:modified xsi:type="dcterms:W3CDTF">2024-04-17T07:22:57Z</dcterms:modified>
</cp:coreProperties>
</file>